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48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2" r:id="rId31"/>
    <p:sldId id="841" r:id="rId32"/>
    <p:sldId id="843" r:id="rId33"/>
    <p:sldId id="787" r:id="rId34"/>
    <p:sldId id="844" r:id="rId35"/>
    <p:sldId id="845" r:id="rId36"/>
    <p:sldId id="846" r:id="rId37"/>
    <p:sldId id="847" r:id="rId3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48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5" autoAdjust="0"/>
    <p:restoredTop sz="96250" autoAdjust="0"/>
  </p:normalViewPr>
  <p:slideViewPr>
    <p:cSldViewPr snapToGrid="0">
      <p:cViewPr varScale="1">
        <p:scale>
          <a:sx n="157" d="100"/>
          <a:sy n="157" d="100"/>
        </p:scale>
        <p:origin x="22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05.02.25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sv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>
                <a:latin typeface="LM Sans 10" panose="00000500000000000000" pitchFamily="50" charset="0"/>
              </a:rPr>
              <a:t>Lecture 7: </a:t>
            </a:r>
            <a:r>
              <a:rPr lang="en-US" sz="2200" dirty="0">
                <a:latin typeface="LM Sans 10" panose="00000500000000000000" pitchFamily="50" charset="0"/>
              </a:rPr>
              <a:t>Non-linear equations and root-finding: Part 2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6,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9D7B0-90C7-D86F-05E1-B95F8730F15F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significant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906961" y="2241144"/>
            <a:ext cx="10761754" cy="161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  <a:ea typeface="DejaVu Sans"/>
              </a:rPr>
              <a:t>Use one of the standard methods (e.g. Newton-Raphson)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Newton-Raphson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93417-DDC9-2DF8-6125-525A57E7AAF4}"/>
              </a:ext>
            </a:extLst>
          </p:cNvPr>
          <p:cNvSpPr txBox="1"/>
          <p:nvPr/>
        </p:nvSpPr>
        <p:spPr>
          <a:xfrm>
            <a:off x="906960" y="6251847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Try to go higher order? How high can we go?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Often, we need to solve a system of coupled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EC353-5F5F-27B1-C593-A2F2513C4FBC}"/>
              </a:ext>
            </a:extLst>
          </p:cNvPr>
          <p:cNvSpPr txBox="1"/>
          <p:nvPr/>
        </p:nvSpPr>
        <p:spPr>
          <a:xfrm>
            <a:off x="760004" y="2963480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Vector notation: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16C6A-4CE0-6076-26BB-6D6183F79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399" y="3992161"/>
            <a:ext cx="3601943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27" y="6041274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804127" y="6161431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1D reduces to Newton-Raphson: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236-F606-5C4C-C3B8-39C4BE9A0D75}"/>
              </a:ext>
            </a:extLst>
          </p:cNvPr>
          <p:cNvSpPr txBox="1"/>
          <p:nvPr/>
        </p:nvSpPr>
        <p:spPr>
          <a:xfrm>
            <a:off x="802420" y="116508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 a system on non-linear equations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DB7BC-7DB2-056A-DFE6-C8897BF50DD7}"/>
              </a:ext>
            </a:extLst>
          </p:cNvPr>
          <p:cNvSpPr txBox="1"/>
          <p:nvPr/>
        </p:nvSpPr>
        <p:spPr>
          <a:xfrm>
            <a:off x="802420" y="1595973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Taylor expansion around the root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reads (multi-variate calculus)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/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blipFill>
                <a:blip r:embed="rId3"/>
                <a:stretch>
                  <a:fillRect l="-3571" r="-31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F61D88-168E-0B6C-A27A-F3CBACFBDF3D}"/>
              </a:ext>
            </a:extLst>
          </p:cNvPr>
          <p:cNvSpPr txBox="1"/>
          <p:nvPr/>
        </p:nvSpPr>
        <p:spPr>
          <a:xfrm>
            <a:off x="7582237" y="21575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/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blipFill>
                <a:blip r:embed="rId4"/>
                <a:stretch>
                  <a:fillRect l="-1250" r="-1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/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2200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Jacobian, i.e. a </a:t>
                </a:r>
                <a:r>
                  <a:rPr lang="en-US" sz="2200" i="1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matrix of derivatives evaluated at </a:t>
                </a:r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blipFill>
                <a:blip r:embed="rId5"/>
                <a:stretch>
                  <a:fillRect l="-41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/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blipFill>
                <a:blip r:embed="rId6"/>
                <a:stretch>
                  <a:fillRect l="-6757" t="-4167" r="-270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/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2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blipFill>
                <a:blip r:embed="rId7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A778A211-B040-A66D-C771-B2BDDEE22274}"/>
              </a:ext>
            </a:extLst>
          </p:cNvPr>
          <p:cNvSpPr/>
          <p:nvPr/>
        </p:nvSpPr>
        <p:spPr>
          <a:xfrm>
            <a:off x="2476163" y="4027193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/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77A3B4A9-DE42-9903-0A11-41FDC4F0652D}"/>
              </a:ext>
            </a:extLst>
          </p:cNvPr>
          <p:cNvSpPr/>
          <p:nvPr/>
        </p:nvSpPr>
        <p:spPr>
          <a:xfrm>
            <a:off x="6215413" y="4051947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/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blipFill>
                <a:blip r:embed="rId9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BAB3B1E-3F94-760B-DDBE-AA3F68CC0A32}"/>
              </a:ext>
            </a:extLst>
          </p:cNvPr>
          <p:cNvSpPr txBox="1"/>
          <p:nvPr/>
        </p:nvSpPr>
        <p:spPr>
          <a:xfrm>
            <a:off x="802420" y="4809338"/>
            <a:ext cx="9129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multi-dimensional </a:t>
            </a:r>
            <a:r>
              <a:rPr lang="en-US" sz="2400" b="1" dirty="0"/>
              <a:t>Newton’s method</a:t>
            </a:r>
            <a:r>
              <a:rPr lang="en-US" sz="2400" dirty="0"/>
              <a:t> is an iterative procedure: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/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2AA2E-AE01-A332-822F-5733C0CA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E6FB-34D1-8BAC-F17A-5F99EAB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881E3-A70D-3703-F6B4-3498A4EC23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8A3B9-767B-D0DA-8FD5-FEBFD924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DE096-483A-F58B-45D1-268626E6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56BD7-E389-58A6-F572-A67F2A0A2A09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148635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4B4AE-A13F-D273-BF7D-2C9246A5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9" y="1321152"/>
            <a:ext cx="5419697" cy="41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a multi-dimensional generalization of the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765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 (1D):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98" y="184982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3982" y="2975632"/>
            <a:ext cx="2405808" cy="250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46" y="2990629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791659" y="3525216"/>
            <a:ext cx="43548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for J(</a:t>
            </a:r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300033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407575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433708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214859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/>
              <p:nvPr/>
            </p:nvSpPr>
            <p:spPr>
              <a:xfrm>
                <a:off x="2376480" y="4599457"/>
                <a:ext cx="94442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one can take the identity matrix or full Jacobian calculated once</a:t>
                </a:r>
                <a:endParaRPr lang="en-US" sz="2200" i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AB681-490F-113D-FDFE-93E3CEF3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80" y="4599457"/>
                <a:ext cx="9444254" cy="430887"/>
              </a:xfrm>
              <a:prstGeom prst="rect">
                <a:avLst/>
              </a:prstGeom>
              <a:blipFill>
                <a:blip r:embed="rId10"/>
                <a:stretch>
                  <a:fillRect l="-941" t="-8824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/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 Jacobian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the Jacobian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Initialize with Identity matrix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I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blipFill>
                <a:blip r:embed="rId11"/>
                <a:stretch>
                  <a:fillRect l="-1412" t="-3371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1E8041B-A94A-21D9-876D-D686AC920B4F}"/>
              </a:ext>
            </a:extLst>
          </p:cNvPr>
          <p:cNvSpPr txBox="1"/>
          <p:nvPr/>
        </p:nvSpPr>
        <p:spPr>
          <a:xfrm>
            <a:off x="6618651" y="5564151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derivative but more accurate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CD816-B766-A5DD-3B57-C896134686F9}"/>
              </a:ext>
            </a:extLst>
          </p:cNvPr>
          <p:cNvSpPr txBox="1"/>
          <p:nvPr/>
        </p:nvSpPr>
        <p:spPr>
          <a:xfrm>
            <a:off x="6618651" y="5933753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derivative but can converge slower</a:t>
            </a:r>
          </a:p>
        </p:txBody>
      </p:sp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f(x) = sin(x)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2"/>
                <a:stretch>
                  <a:fillRect l="-73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new, smaller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2"/>
                <a:stretch>
                  <a:fillRect l="-1826" t="-468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685640" y="4135286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in each iteration no matter what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blipFill>
                <a:blip r:embed="rId5"/>
                <a:stretch>
                  <a:fillRect l="-824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7D1E7E-1F4A-5D36-B45E-8E997B38055C}"/>
              </a:ext>
            </a:extLst>
          </p:cNvPr>
          <p:cNvSpPr txBox="1"/>
          <p:nvPr/>
        </p:nvSpPr>
        <p:spPr>
          <a:xfrm>
            <a:off x="823413" y="5815395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method works when the function is </a:t>
            </a:r>
            <a:r>
              <a:rPr lang="en-US" sz="2200" b="1" dirty="0"/>
              <a:t>unimodal</a:t>
            </a:r>
          </a:p>
        </p:txBody>
      </p:sp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3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a maximum of f(x) look for a minimum of –f(x)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47110-A896-2653-12A2-D840AA5C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086"/>
            <a:ext cx="5355130" cy="40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(or one other standard methods)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blipFill>
                <a:blip r:embed="rId3"/>
                <a:stretch>
                  <a:fillRect l="-687" t="-4839" r="-137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6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8190-5C9F-6A72-4A8B-8A4C77200B25}"/>
              </a:ext>
            </a:extLst>
          </p:cNvPr>
          <p:cNvSpPr txBox="1"/>
          <p:nvPr/>
        </p:nvSpPr>
        <p:spPr>
          <a:xfrm>
            <a:off x="7667785" y="557922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/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/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when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855" t="-6061" r="-17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77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1237</Words>
  <Application>Microsoft Macintosh PowerPoint</Application>
  <PresentationFormat>Widescreen</PresentationFormat>
  <Paragraphs>155</Paragraphs>
  <Slides>37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Newton-Raphson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1177</cp:revision>
  <cp:lastPrinted>2018-05-12T22:28:36Z</cp:lastPrinted>
  <dcterms:created xsi:type="dcterms:W3CDTF">2018-05-07T16:28:28Z</dcterms:created>
  <dcterms:modified xsi:type="dcterms:W3CDTF">2025-02-06T00:52:49Z</dcterms:modified>
</cp:coreProperties>
</file>